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5" r:id="rId2"/>
    <p:sldId id="256" r:id="rId3"/>
    <p:sldId id="257" r:id="rId4"/>
    <p:sldId id="258" r:id="rId5"/>
    <p:sldId id="259" r:id="rId6"/>
    <p:sldId id="260" r:id="rId7"/>
    <p:sldId id="261" r:id="rId8"/>
    <p:sldId id="263" r:id="rId9"/>
    <p:sldId id="264" r:id="rId10"/>
    <p:sldId id="265" r:id="rId11"/>
    <p:sldId id="267" r:id="rId12"/>
    <p:sldId id="268" r:id="rId13"/>
    <p:sldId id="270" r:id="rId14"/>
    <p:sldId id="271" r:id="rId15"/>
    <p:sldId id="272" r:id="rId16"/>
    <p:sldId id="273" r:id="rId17"/>
    <p:sldId id="274" r:id="rId18"/>
    <p:sldId id="275" r:id="rId19"/>
    <p:sldId id="276" r:id="rId20"/>
    <p:sldId id="277" r:id="rId21"/>
    <p:sldId id="278" r:id="rId22"/>
    <p:sldId id="279" r:id="rId23"/>
    <p:sldId id="281" r:id="rId24"/>
    <p:sldId id="282" r:id="rId25"/>
    <p:sldId id="283" r:id="rId26"/>
    <p:sldId id="280" r:id="rId27"/>
    <p:sldId id="284"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F77186B2-42EA-4578-9570-A0D014DE5F7B}" type="datetimeFigureOut">
              <a:rPr lang="en-US" smtClean="0"/>
              <a:pPr/>
              <a:t>6/15/2015</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2D49030-60C4-49E3-810F-1A45B2D1F98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77186B2-42EA-4578-9570-A0D014DE5F7B}" type="datetimeFigureOut">
              <a:rPr lang="en-US" smtClean="0"/>
              <a:pPr/>
              <a:t>6/15/2015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2D49030-60C4-49E3-810F-1A45B2D1F98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F77186B2-42EA-4578-9570-A0D014DE5F7B}" type="datetimeFigureOut">
              <a:rPr lang="en-US" smtClean="0"/>
              <a:pPr/>
              <a:t>6/15/2015</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2D49030-60C4-49E3-810F-1A45B2D1F98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77186B2-42EA-4578-9570-A0D014DE5F7B}" type="datetimeFigureOut">
              <a:rPr lang="en-US" smtClean="0"/>
              <a:pPr/>
              <a:t>6/15/2015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2D49030-60C4-49E3-810F-1A45B2D1F98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F77186B2-42EA-4578-9570-A0D014DE5F7B}" type="datetimeFigureOut">
              <a:rPr lang="en-US" smtClean="0"/>
              <a:pPr/>
              <a:t>6/15/2015</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72D49030-60C4-49E3-810F-1A45B2D1F98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77186B2-42EA-4578-9570-A0D014DE5F7B}" type="datetimeFigureOut">
              <a:rPr lang="en-US" smtClean="0"/>
              <a:pPr/>
              <a:t>6/15/2015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2D49030-60C4-49E3-810F-1A45B2D1F98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77186B2-42EA-4578-9570-A0D014DE5F7B}" type="datetimeFigureOut">
              <a:rPr lang="en-US" smtClean="0"/>
              <a:pPr/>
              <a:t>6/15/2015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2D49030-60C4-49E3-810F-1A45B2D1F98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77186B2-42EA-4578-9570-A0D014DE5F7B}" type="datetimeFigureOut">
              <a:rPr lang="en-US" smtClean="0"/>
              <a:pPr/>
              <a:t>6/15/2015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2D49030-60C4-49E3-810F-1A45B2D1F98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F77186B2-42EA-4578-9570-A0D014DE5F7B}" type="datetimeFigureOut">
              <a:rPr lang="en-US" smtClean="0"/>
              <a:pPr/>
              <a:t>6/15/2015</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72D49030-60C4-49E3-810F-1A45B2D1F98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77186B2-42EA-4578-9570-A0D014DE5F7B}" type="datetimeFigureOut">
              <a:rPr lang="en-US" smtClean="0"/>
              <a:pPr/>
              <a:t>6/15/2015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2D49030-60C4-49E3-810F-1A45B2D1F98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F77186B2-42EA-4578-9570-A0D014DE5F7B}" type="datetimeFigureOut">
              <a:rPr lang="en-US" smtClean="0"/>
              <a:pPr/>
              <a:t>6/15/2015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2D49030-60C4-49E3-810F-1A45B2D1F987}"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F77186B2-42EA-4578-9570-A0D014DE5F7B}" type="datetimeFigureOut">
              <a:rPr lang="en-US" smtClean="0"/>
              <a:pPr/>
              <a:t>6/15/2015</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2D49030-60C4-49E3-810F-1A45B2D1F9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Nick\Downloads\LSOLadvertisement1 (2).jpg"/>
          <p:cNvPicPr>
            <a:picLocks noGrp="1" noChangeAspect="1" noChangeArrowheads="1"/>
          </p:cNvPicPr>
          <p:nvPr>
            <p:ph idx="1"/>
          </p:nvPr>
        </p:nvPicPr>
        <p:blipFill>
          <a:blip r:embed="rId2" cstate="print"/>
          <a:srcRect/>
          <a:stretch>
            <a:fillRect/>
          </a:stretch>
        </p:blipFill>
        <p:spPr bwMode="auto">
          <a:xfrm>
            <a:off x="533400" y="1066800"/>
            <a:ext cx="7239000" cy="36576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Teaching through the arts</a:t>
            </a:r>
            <a:endParaRPr lang="en-US" dirty="0"/>
          </a:p>
        </p:txBody>
      </p:sp>
      <p:sp>
        <p:nvSpPr>
          <p:cNvPr id="3" name="Content Placeholder 2"/>
          <p:cNvSpPr>
            <a:spLocks noGrp="1"/>
          </p:cNvSpPr>
          <p:nvPr>
            <p:ph idx="1"/>
          </p:nvPr>
        </p:nvSpPr>
        <p:spPr/>
        <p:txBody>
          <a:bodyPr>
            <a:normAutofit lnSpcReduction="10000"/>
          </a:bodyPr>
          <a:lstStyle/>
          <a:p>
            <a:r>
              <a:rPr lang="en-US" dirty="0" smtClean="0"/>
              <a:t>One way to teach math is through music.  Rhythm in music is math.  Acquiring rhythm is acquiring number sense which is the basis for understanding math.</a:t>
            </a:r>
          </a:p>
          <a:p>
            <a:r>
              <a:rPr lang="en-US" dirty="0" smtClean="0"/>
              <a:t>The way students acquire rhythm is developmental and they learn it through their body.  The body has to  be ready for the mind to get it.  The same with math.  Usually schools teach subtraction after addition.  However, research says that the step toward number sense that follows addition is making groups of equal size and that is multiplication!</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Teaching through the arts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We will use music everyday in our teachings.  We will use rhythm, songs, playing instruments, listening to music, dancing, movement, even giving instructions with music.  We will use music to teach literacy.  </a:t>
            </a:r>
          </a:p>
          <a:p>
            <a:r>
              <a:rPr lang="en-US" dirty="0" smtClean="0"/>
              <a:t>We will use pretend play, acting, theater as a way to teach literacy.  We will act out stories.  To be able to do that you have to listen to the story, be able to talk about the story and its characters and then become one of them through acting.</a:t>
            </a:r>
          </a:p>
          <a:p>
            <a:r>
              <a:rPr lang="en-US" dirty="0" smtClean="0"/>
              <a:t>We will use story telling not only to teach literacy but also teach about appropriate behavior, different cultures, geography, emotional intelligence, and so much more.</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Teaching through the arts</a:t>
            </a:r>
            <a:endParaRPr lang="en-US" dirty="0"/>
          </a:p>
        </p:txBody>
      </p:sp>
      <p:sp>
        <p:nvSpPr>
          <p:cNvPr id="3" name="Content Placeholder 2"/>
          <p:cNvSpPr>
            <a:spLocks noGrp="1"/>
          </p:cNvSpPr>
          <p:nvPr>
            <p:ph idx="1"/>
          </p:nvPr>
        </p:nvSpPr>
        <p:spPr>
          <a:xfrm>
            <a:off x="457200" y="1609416"/>
            <a:ext cx="7239000" cy="4943784"/>
          </a:xfrm>
        </p:spPr>
        <p:txBody>
          <a:bodyPr>
            <a:normAutofit fontScale="85000" lnSpcReduction="10000"/>
          </a:bodyPr>
          <a:lstStyle/>
          <a:p>
            <a:r>
              <a:rPr lang="en-US" sz="2400" dirty="0" smtClean="0"/>
              <a:t>Literacy: listening, speaking, reading, writing.</a:t>
            </a:r>
          </a:p>
          <a:p>
            <a:r>
              <a:rPr lang="en-US" sz="2400" dirty="0" smtClean="0"/>
              <a:t>The art of storytelling and its benefits are not the same as reading someone a story.  Research shows that students are more engaged, they listen better and they retain the information more by listening to someone telling a story than reading a story to them.  Story telling, they say, goes into the mind through the heart.  Children are emotionally engaged while listening to a story.  </a:t>
            </a:r>
          </a:p>
          <a:p>
            <a:r>
              <a:rPr lang="en-US" sz="2400" dirty="0" smtClean="0"/>
              <a:t>Visual literacy, which is the pictures in our head while telling the story, is developed through storytelling.  </a:t>
            </a:r>
          </a:p>
          <a:p>
            <a:r>
              <a:rPr lang="en-US" sz="2400" dirty="0" smtClean="0"/>
              <a:t>Students will learn to tell their own stories, draw or write them down and then we could act them out in class. </a:t>
            </a:r>
          </a:p>
          <a:p>
            <a:r>
              <a:rPr lang="en-US" sz="2400" dirty="0" smtClean="0"/>
              <a:t>We will use music and art and making crafts in storytelling.</a:t>
            </a:r>
          </a:p>
          <a:p>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239000" cy="1463040"/>
          </a:xfrm>
        </p:spPr>
        <p:txBody>
          <a:bodyPr>
            <a:normAutofit fontScale="90000"/>
          </a:bodyPr>
          <a:lstStyle/>
          <a:p>
            <a:r>
              <a:rPr lang="en-US" dirty="0" smtClean="0"/>
              <a:t>Emotional intelligence and balance, and mental well-being</a:t>
            </a:r>
            <a:endParaRPr lang="en-US" dirty="0"/>
          </a:p>
        </p:txBody>
      </p:sp>
      <p:sp>
        <p:nvSpPr>
          <p:cNvPr id="3" name="Content Placeholder 2"/>
          <p:cNvSpPr>
            <a:spLocks noGrp="1"/>
          </p:cNvSpPr>
          <p:nvPr>
            <p:ph idx="1"/>
          </p:nvPr>
        </p:nvSpPr>
        <p:spPr>
          <a:xfrm>
            <a:off x="457200" y="1752600"/>
            <a:ext cx="7239000" cy="5105400"/>
          </a:xfrm>
        </p:spPr>
        <p:txBody>
          <a:bodyPr>
            <a:normAutofit fontScale="70000" lnSpcReduction="20000"/>
          </a:bodyPr>
          <a:lstStyle/>
          <a:p>
            <a:r>
              <a:rPr lang="en-US" dirty="0" smtClean="0"/>
              <a:t>To be successful in life, to be at peace, to feel loved and love others, to be abundant and in great health you have to have emotional and mental well-being.  This balance will affect your physical body too.</a:t>
            </a:r>
          </a:p>
          <a:p>
            <a:r>
              <a:rPr lang="en-US" dirty="0" smtClean="0"/>
              <a:t>We give tremendous emphasis on this well-being.  One of the underlying themes of our curriculum when we teach is this emotional and mental balance and awareness.</a:t>
            </a:r>
          </a:p>
          <a:p>
            <a:r>
              <a:rPr lang="en-US" dirty="0" smtClean="0"/>
              <a:t>We will help our students to reach and sustain this balance through many mediums.</a:t>
            </a:r>
          </a:p>
          <a:p>
            <a:r>
              <a:rPr lang="en-US" dirty="0" smtClean="0"/>
              <a:t>We will talk and explore about our emotions, feelings, thoughts and beliefs through our daily interactions with the students, through their social interactions with their peers, through concerns that they have.</a:t>
            </a:r>
          </a:p>
          <a:p>
            <a:r>
              <a:rPr lang="en-US" dirty="0" smtClean="0"/>
              <a:t>We will use yoga to help them be in their bodies and not only in their heads.  This will increase body awareness and awareness of their emotions.  Yoga can help them balance almost all the systems in the body: hormonal, nervous, circulatory, respiratory etc.  It can help to keep their energy within the body moving and for the emotions not to get stuck and manifest in an illness.  It can also balance their mood, boost their immune system, help them sleep better, focus and concentrate more.</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Yoga, breathing practices, guided meditation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Yoga with a combination of guided meditation and breathing techniques can do wonders.</a:t>
            </a:r>
          </a:p>
          <a:p>
            <a:r>
              <a:rPr lang="en-US" dirty="0" smtClean="0"/>
              <a:t>All these practices will be age appropriate, fun and engaging.</a:t>
            </a:r>
          </a:p>
          <a:p>
            <a:r>
              <a:rPr lang="en-US" dirty="0" smtClean="0"/>
              <a:t>Guided meditation can be used as part of a story.  It can be very beneficial to creative imagination too.</a:t>
            </a:r>
          </a:p>
          <a:p>
            <a:r>
              <a:rPr lang="en-US" dirty="0" smtClean="0"/>
              <a:t>There is a tremendous body of research of the benefits of all these practices for children and their mental, emotional, physical well-being.</a:t>
            </a:r>
          </a:p>
          <a:p>
            <a:r>
              <a:rPr lang="en-US" dirty="0" smtClean="0"/>
              <a:t>When we consciously move our body, it affects our brain and can activate different parts so it can work more efficiently and effectively.  Brain gym works this way too.  We will be using some of that in our daily lessons.</a:t>
            </a:r>
          </a:p>
          <a:p>
            <a:r>
              <a:rPr lang="en-US" dirty="0" smtClean="0"/>
              <a:t>Also, guided meditation and breath work has a tremendous positive impact on our brain, as well as our body and emotions.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nature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students will have daily time to play, explore, learn, work, commute and connect with our natural world.</a:t>
            </a:r>
          </a:p>
          <a:p>
            <a:r>
              <a:rPr lang="en-US" dirty="0" smtClean="0"/>
              <a:t>We will teach how to connect with all the beauty that is around us every day and every season.</a:t>
            </a:r>
          </a:p>
          <a:p>
            <a:r>
              <a:rPr lang="en-US" dirty="0" smtClean="0"/>
              <a:t>Nature and its rhythm will strongly guide our lessons.  We will use nature to teach social skills, build confidence and trust through various activities and games.  We will also use our natural world and its seasons to teach literacy, science, math, sustainability. We will go out into our community and visit the parks, woods and other organizations related to the environment and sustainability.  We will bring guest speakers to teach about their organization regarding the environment from Operation Wild Life, Audubon Society, Grassland Heritage Foundation, etc.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nature</a:t>
            </a:r>
            <a:endParaRPr lang="en-US" dirty="0"/>
          </a:p>
        </p:txBody>
      </p:sp>
      <p:sp>
        <p:nvSpPr>
          <p:cNvPr id="3" name="Content Placeholder 2"/>
          <p:cNvSpPr>
            <a:spLocks noGrp="1"/>
          </p:cNvSpPr>
          <p:nvPr>
            <p:ph idx="1"/>
          </p:nvPr>
        </p:nvSpPr>
        <p:spPr/>
        <p:txBody>
          <a:bodyPr/>
          <a:lstStyle/>
          <a:p>
            <a:r>
              <a:rPr lang="en-US" dirty="0" smtClean="0"/>
              <a:t>Nature is the best healer.  There is so much research now that is telling us that we need to be outdoors in order to be healthy on the physical, emotional and mental level.  Nature reduces depression, it balances our emotions, it literally grounds our emotions and clears our body energetically.  </a:t>
            </a:r>
          </a:p>
          <a:p>
            <a:r>
              <a:rPr lang="en-US" dirty="0" smtClean="0"/>
              <a:t>It helps children with ADHD, autism, and in general with focus and concentration.</a:t>
            </a:r>
          </a:p>
          <a:p>
            <a:r>
              <a:rPr lang="en-US" dirty="0" smtClean="0"/>
              <a:t>It helps with anxiety, it can help with sleeping problems, and increase productivity.</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nature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Nature is the healer, the teacher, the provider.</a:t>
            </a:r>
          </a:p>
          <a:p>
            <a:r>
              <a:rPr lang="en-US" dirty="0" smtClean="0"/>
              <a:t>We are going to plant with our students, take care of the plants and then harvest and eat what we have grown.</a:t>
            </a:r>
          </a:p>
          <a:p>
            <a:r>
              <a:rPr lang="en-US" dirty="0" smtClean="0"/>
              <a:t>We will build raised beds, hoop houses, collect rain, and teach other core subjects (math, literacy, science) through these projects.</a:t>
            </a:r>
          </a:p>
          <a:p>
            <a:r>
              <a:rPr lang="en-US" dirty="0" smtClean="0"/>
              <a:t>We want students to be curious, to be excited, to have fun, and to be and stay healthy.</a:t>
            </a:r>
          </a:p>
          <a:p>
            <a:r>
              <a:rPr lang="en-US" dirty="0" smtClean="0"/>
              <a:t>We want our students to use their whole body, their hands, their heart, their mind and be active in their learning.</a:t>
            </a:r>
          </a:p>
          <a:p>
            <a:r>
              <a:rPr lang="en-US" dirty="0" smtClean="0"/>
              <a:t>We will help our students avoid what Richard </a:t>
            </a:r>
            <a:r>
              <a:rPr lang="en-US" dirty="0" err="1" smtClean="0"/>
              <a:t>Louv</a:t>
            </a:r>
            <a:r>
              <a:rPr lang="en-US" dirty="0" smtClean="0"/>
              <a:t> calls ‘Nature –Deficit Disorder’.</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food</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What we eat affects our mind, our emotions, our physical body, our overall well-being</a:t>
            </a:r>
            <a:r>
              <a:rPr lang="en-US" dirty="0" smtClean="0"/>
              <a:t>, and </a:t>
            </a:r>
            <a:r>
              <a:rPr lang="en-US" dirty="0" smtClean="0"/>
              <a:t>our happiness. </a:t>
            </a:r>
          </a:p>
          <a:p>
            <a:r>
              <a:rPr lang="en-US" dirty="0" smtClean="0"/>
              <a:t>What we will offer our students to eat will be organic, as much as possible local and plant based. </a:t>
            </a:r>
          </a:p>
          <a:p>
            <a:r>
              <a:rPr lang="en-US" dirty="0" smtClean="0"/>
              <a:t>We will teach them how to cook and again teach other subjects while doing that. We can teach math, science, nutrition and health, sustainability, </a:t>
            </a:r>
            <a:r>
              <a:rPr lang="en-US" dirty="0" smtClean="0"/>
              <a:t>independence, and literacy</a:t>
            </a:r>
            <a:r>
              <a:rPr lang="en-US" dirty="0" smtClean="0"/>
              <a:t>.</a:t>
            </a:r>
          </a:p>
          <a:p>
            <a:r>
              <a:rPr lang="en-US" dirty="0" smtClean="0"/>
              <a:t>We want their education to make sense and be linked with their daily </a:t>
            </a:r>
            <a:r>
              <a:rPr lang="en-US" dirty="0" smtClean="0"/>
              <a:t>lives.  </a:t>
            </a:r>
            <a:r>
              <a:rPr lang="en-US" dirty="0" smtClean="0"/>
              <a:t>We want them to learn how to read and write, and do math and know how things work in our world and how they will use this knowledge, tools and information in their </a:t>
            </a:r>
            <a:r>
              <a:rPr lang="en-US" dirty="0" smtClean="0"/>
              <a:t>lives </a:t>
            </a:r>
            <a:r>
              <a:rPr lang="en-US" dirty="0" smtClean="0"/>
              <a:t>from a young age.</a:t>
            </a:r>
          </a:p>
          <a:p>
            <a:pPr>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Learning through playing</a:t>
            </a:r>
            <a:endParaRPr lang="en-US" dirty="0"/>
          </a:p>
        </p:txBody>
      </p:sp>
      <p:sp>
        <p:nvSpPr>
          <p:cNvPr id="3" name="Content Placeholder 2"/>
          <p:cNvSpPr>
            <a:spLocks noGrp="1"/>
          </p:cNvSpPr>
          <p:nvPr>
            <p:ph idx="1"/>
          </p:nvPr>
        </p:nvSpPr>
        <p:spPr/>
        <p:txBody>
          <a:bodyPr>
            <a:normAutofit lnSpcReduction="10000"/>
          </a:bodyPr>
          <a:lstStyle/>
          <a:p>
            <a:r>
              <a:rPr lang="en-US" dirty="0" smtClean="0"/>
              <a:t>There is a body of evidence </a:t>
            </a:r>
            <a:r>
              <a:rPr lang="en-US" dirty="0" smtClean="0"/>
              <a:t>showing</a:t>
            </a:r>
            <a:r>
              <a:rPr lang="en-US" dirty="0" smtClean="0"/>
              <a:t> </a:t>
            </a:r>
            <a:r>
              <a:rPr lang="en-US" dirty="0" smtClean="0"/>
              <a:t>how learning through playing is beneficial to the child’s physical, mental, emotional, and social development.</a:t>
            </a:r>
          </a:p>
          <a:p>
            <a:r>
              <a:rPr lang="en-US" dirty="0" smtClean="0"/>
              <a:t>Emotional benefits include: enjoyment, fun, love of life, relaxation, release of energy, tension reduction, self-expression.</a:t>
            </a:r>
          </a:p>
          <a:p>
            <a:r>
              <a:rPr lang="en-US" dirty="0" smtClean="0"/>
              <a:t>Cognitive development: creativity, abstract thinking, imagination, problem solving, social cognition, empathy.</a:t>
            </a:r>
          </a:p>
          <a:p>
            <a:r>
              <a:rPr lang="en-US" dirty="0" smtClean="0"/>
              <a:t>Increase of self-confidence, self-esteem, anxiety reduction, therapeutic effects.</a:t>
            </a:r>
          </a:p>
          <a:p>
            <a:pPr>
              <a:buNone/>
            </a:pP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Lawrence School of Love</a:t>
            </a:r>
            <a:endParaRPr lang="en-US" dirty="0"/>
          </a:p>
        </p:txBody>
      </p:sp>
      <p:sp>
        <p:nvSpPr>
          <p:cNvPr id="5" name="Content Placeholder 4"/>
          <p:cNvSpPr>
            <a:spLocks noGrp="1"/>
          </p:cNvSpPr>
          <p:nvPr>
            <p:ph idx="1"/>
          </p:nvPr>
        </p:nvSpPr>
        <p:spPr/>
        <p:txBody>
          <a:bodyPr/>
          <a:lstStyle/>
          <a:p>
            <a:pPr>
              <a:buNone/>
            </a:pPr>
            <a:r>
              <a:rPr lang="en-US" dirty="0" smtClean="0"/>
              <a:t>Vision: To create sustainable communities where independent, highly conscious human beings live in truth from their hearts.</a:t>
            </a:r>
          </a:p>
          <a:p>
            <a:pPr>
              <a:buNone/>
            </a:pPr>
            <a:endParaRPr lang="en-US" dirty="0" smtClean="0"/>
          </a:p>
          <a:p>
            <a:pPr>
              <a:buNone/>
            </a:pPr>
            <a:r>
              <a:rPr lang="en-US" dirty="0" smtClean="0"/>
              <a:t>Mission: To guide our students to reach and sustain a physical, emotional, mental, and spiritual balance and well being, so they will thrive in all aspects of their lives.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through playing</a:t>
            </a:r>
            <a:endParaRPr lang="en-US" dirty="0"/>
          </a:p>
        </p:txBody>
      </p:sp>
      <p:sp>
        <p:nvSpPr>
          <p:cNvPr id="3" name="Content Placeholder 2"/>
          <p:cNvSpPr>
            <a:spLocks noGrp="1"/>
          </p:cNvSpPr>
          <p:nvPr>
            <p:ph idx="1"/>
          </p:nvPr>
        </p:nvSpPr>
        <p:spPr/>
        <p:txBody>
          <a:bodyPr/>
          <a:lstStyle/>
          <a:p>
            <a:r>
              <a:rPr lang="en-US" dirty="0" smtClean="0"/>
              <a:t>Development of gross and fine motor movements and experiences, physical challenges, self-help skills.</a:t>
            </a:r>
          </a:p>
          <a:p>
            <a:r>
              <a:rPr lang="en-US" dirty="0" smtClean="0"/>
              <a:t>Language development: communication skills, vocabulary, story telling, emergent literacy.</a:t>
            </a:r>
          </a:p>
          <a:p>
            <a:endParaRPr lang="en-US" dirty="0" smtClean="0"/>
          </a:p>
          <a:p>
            <a:pPr>
              <a:buNone/>
            </a:pPr>
            <a:r>
              <a:rPr lang="en-US" dirty="0" smtClean="0"/>
              <a:t>From the website play=learning</a:t>
            </a:r>
          </a:p>
          <a:p>
            <a:pPr>
              <a:buNone/>
            </a:pPr>
            <a:r>
              <a:rPr lang="en-US" dirty="0" smtClean="0"/>
              <a:t>Udel.edu/~</a:t>
            </a:r>
            <a:r>
              <a:rPr lang="en-US" dirty="0" err="1" smtClean="0"/>
              <a:t>roberta</a:t>
            </a:r>
            <a:r>
              <a:rPr lang="en-US" dirty="0" smtClean="0"/>
              <a:t>/play/index.html</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Incorporating the arts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We know for a fact that the arts stimulate learning.  A 1995 analysis by the College Board showed that students who studied the arts for more than four years scored forty-four points higher in the math portion and fifty-nine points higher on the verbal section of SAT.</a:t>
            </a:r>
          </a:p>
          <a:p>
            <a:r>
              <a:rPr lang="en-US" dirty="0" smtClean="0"/>
              <a:t>When we will go into the grades we will have professional staff that will teach these various forms of art.  This could include but not limited to: dancing, singing, theater, learning how to play different instruments, painting, drawing etc.  It would depend on the student’s interests and our resources.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a:t>
            </a:r>
            <a:r>
              <a:rPr lang="en-US" dirty="0" err="1" smtClean="0"/>
              <a:t>italian</a:t>
            </a:r>
            <a:r>
              <a:rPr lang="en-US" dirty="0" smtClean="0"/>
              <a:t> language</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  The Italian language will be our second language and it will be taught from Kindergarten on.  Italian belongs to the Latin (or Roman) languages like French and Spanish.  Latin has contributed many words to the English language and Latin roots are used in biology and medicine.  Learning Italian could help students with learning the English language or any of the other Latin languages.  We want for our students to have a well rounded education where they are exposed to different cultures, music, food, customs, and language.</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Our </a:t>
            </a:r>
            <a:r>
              <a:rPr lang="en-US" dirty="0" err="1" smtClean="0"/>
              <a:t>vibrational</a:t>
            </a:r>
            <a:r>
              <a:rPr lang="en-US" dirty="0" smtClean="0"/>
              <a:t> world</a:t>
            </a:r>
            <a:endParaRPr lang="en-US" dirty="0"/>
          </a:p>
        </p:txBody>
      </p:sp>
      <p:sp>
        <p:nvSpPr>
          <p:cNvPr id="3" name="Content Placeholder 2"/>
          <p:cNvSpPr>
            <a:spLocks noGrp="1"/>
          </p:cNvSpPr>
          <p:nvPr>
            <p:ph idx="1"/>
          </p:nvPr>
        </p:nvSpPr>
        <p:spPr/>
        <p:txBody>
          <a:bodyPr>
            <a:normAutofit fontScale="85000" lnSpcReduction="10000"/>
          </a:bodyPr>
          <a:lstStyle/>
          <a:p>
            <a:pPr fontAlgn="base">
              <a:buNone/>
            </a:pPr>
            <a:r>
              <a:rPr lang="en-US" dirty="0" smtClean="0"/>
              <a:t>   I </a:t>
            </a:r>
            <a:r>
              <a:rPr lang="en-US" dirty="0" smtClean="0"/>
              <a:t>would like to introduce you to the world of energy, of vibration.  This is the world we live in and this is the basis to understand our world.  What is introduced here is based on science.  Quantum physics says that we are made of energy and everything else in our world is too. Everything in the subatomic level vibrates.  Energy doesn't disappear it just changes form.  Everything in our world has a vibration and thus an energy field.  We are all connected through this universal energy field and we influence, affect each other.  Not only we affect others, but our thoughts, words and emotions affect our own body, our health, our energy and vitality our overall well being.  </a:t>
            </a:r>
          </a:p>
          <a:p>
            <a:pPr fontAlgn="base">
              <a:buNone/>
            </a:pPr>
            <a:r>
              <a:rPr lang="en-US" dirty="0" smtClean="0"/>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Our </a:t>
            </a:r>
            <a:r>
              <a:rPr lang="en-US" dirty="0" err="1" smtClean="0"/>
              <a:t>vibrational</a:t>
            </a:r>
            <a:r>
              <a:rPr lang="en-US" dirty="0" smtClean="0"/>
              <a:t> world</a:t>
            </a:r>
            <a:endParaRPr lang="en-US" dirty="0"/>
          </a:p>
        </p:txBody>
      </p:sp>
      <p:sp>
        <p:nvSpPr>
          <p:cNvPr id="3" name="Content Placeholder 2"/>
          <p:cNvSpPr>
            <a:spLocks noGrp="1"/>
          </p:cNvSpPr>
          <p:nvPr>
            <p:ph idx="1"/>
          </p:nvPr>
        </p:nvSpPr>
        <p:spPr/>
        <p:txBody>
          <a:bodyPr>
            <a:normAutofit fontScale="85000" lnSpcReduction="10000"/>
          </a:bodyPr>
          <a:lstStyle/>
          <a:p>
            <a:pPr fontAlgn="base">
              <a:buNone/>
            </a:pPr>
            <a:r>
              <a:rPr lang="en-US" dirty="0" smtClean="0"/>
              <a:t>   If </a:t>
            </a:r>
            <a:r>
              <a:rPr lang="en-US" dirty="0" smtClean="0"/>
              <a:t>everything is energy and everything vibrates then we vibrate too.  There is really no good and bad, there is high and low vibration of words, thoughts, emotions, places, food etc.  The quality of vibration we hold with our emotions, thoughts, words, belief systems, with the food we eat, the places we go, our daily activities, that's the quality of vibration we will attract.  Unconditional Love and Joy is high in vibration, so are kind and compassionate thoughts and words, our beautiful natural world, our local organic fruits and vegetables.  Examples of low vibration: negative thinking, jealousy, worry, judgments, anger, </a:t>
            </a:r>
            <a:r>
              <a:rPr lang="en-US" dirty="0" smtClean="0"/>
              <a:t>fear, shame, guilt, </a:t>
            </a:r>
            <a:r>
              <a:rPr lang="en-US" dirty="0" smtClean="0"/>
              <a:t>victimhood</a:t>
            </a:r>
            <a:r>
              <a:rPr lang="en-US" dirty="0" smtClean="0"/>
              <a:t>. </a:t>
            </a:r>
            <a:endParaRPr lang="en-US" dirty="0" smtClean="0"/>
          </a:p>
          <a:p>
            <a:pPr fontAlgn="base">
              <a:buNone/>
            </a:pPr>
            <a:r>
              <a:rPr lang="en-US" dirty="0" smtClean="0"/>
              <a:t> </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Our </a:t>
            </a:r>
            <a:r>
              <a:rPr lang="en-US" dirty="0" err="1" smtClean="0"/>
              <a:t>vibrational</a:t>
            </a:r>
            <a:r>
              <a:rPr lang="en-US" dirty="0" smtClean="0"/>
              <a:t> world</a:t>
            </a:r>
            <a:endParaRPr lang="en-US" dirty="0"/>
          </a:p>
        </p:txBody>
      </p:sp>
      <p:sp>
        <p:nvSpPr>
          <p:cNvPr id="3" name="Content Placeholder 2"/>
          <p:cNvSpPr>
            <a:spLocks noGrp="1"/>
          </p:cNvSpPr>
          <p:nvPr>
            <p:ph idx="1"/>
          </p:nvPr>
        </p:nvSpPr>
        <p:spPr/>
        <p:txBody>
          <a:bodyPr>
            <a:normAutofit fontScale="92500" lnSpcReduction="20000"/>
          </a:bodyPr>
          <a:lstStyle/>
          <a:p>
            <a:pPr fontAlgn="base">
              <a:buNone/>
            </a:pPr>
            <a:r>
              <a:rPr lang="en-US" dirty="0" smtClean="0"/>
              <a:t>   One </a:t>
            </a:r>
            <a:r>
              <a:rPr lang="en-US" dirty="0" smtClean="0"/>
              <a:t>of our intentions is to raise our awareness, our consciousness and thus our vibration.  Everything has a vibration and when we are aware of the quality of that vibration then we can more consciously choose how we live.  We will have the opportunity to bring more love and joy in our life.  It is critical to learn from a young age how our body really works.  How we create the quality of our vibration with how we feel, think and what we say and eat.  It is huge to be able to identify how we feel and express that in a healthy way and thus release it from our body, our energy field and as a consequence out of our experience and our life.  We can keep our bodies and minds healthy by doing that.</a:t>
            </a:r>
          </a:p>
          <a:p>
            <a:endParaRPr lang="en-US" dirty="0" smtClean="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Learning through volunteering</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 Lawrence School of Love is not going to be a fairy tale place living in its own bubble.  Our students will learn about and be involved in the community.  Volunteering is a wonderful way to do that and the benefits are tremendous not only for the ones that receive it but especially for the ones that give their time and energy</a:t>
            </a:r>
          </a:p>
          <a:p>
            <a:r>
              <a:rPr lang="en-US" dirty="0" smtClean="0"/>
              <a:t>We will be collaborating with other schools where students teach other students.  This can be through reading to them, through story telling  or presentation of projects.  For example our students could make a craft about space and our solar system and go to a preschool and talk about that.  What a learning experience would that be!  At the same time we are forming relationships and building community.</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Tuition and fees</a:t>
            </a:r>
            <a:endParaRPr lang="en-US" dirty="0"/>
          </a:p>
        </p:txBody>
      </p:sp>
      <p:sp>
        <p:nvSpPr>
          <p:cNvPr id="3" name="Content Placeholder 2"/>
          <p:cNvSpPr>
            <a:spLocks noGrp="1"/>
          </p:cNvSpPr>
          <p:nvPr>
            <p:ph idx="1"/>
          </p:nvPr>
        </p:nvSpPr>
        <p:spPr/>
        <p:txBody>
          <a:bodyPr>
            <a:normAutofit fontScale="92500" lnSpcReduction="20000"/>
          </a:bodyPr>
          <a:lstStyle/>
          <a:p>
            <a:pPr fontAlgn="base">
              <a:buNone/>
            </a:pPr>
            <a:r>
              <a:rPr lang="en-US" smtClean="0"/>
              <a:t>   For </a:t>
            </a:r>
            <a:r>
              <a:rPr lang="en-US" dirty="0" smtClean="0"/>
              <a:t>Kindergarten students: 8:30 am - 1:00 pm $550 per month plus $30 for supplies per month.</a:t>
            </a:r>
          </a:p>
          <a:p>
            <a:pPr fontAlgn="base">
              <a:buNone/>
            </a:pPr>
            <a:r>
              <a:rPr lang="en-US" dirty="0" smtClean="0"/>
              <a:t> </a:t>
            </a:r>
          </a:p>
          <a:p>
            <a:pPr fontAlgn="base">
              <a:buNone/>
            </a:pPr>
            <a:r>
              <a:rPr lang="en-US" dirty="0" smtClean="0"/>
              <a:t>   For Kindergarten students: 8:30 am - 3:00 pm $650 per month plus $40 for supplies per month.</a:t>
            </a:r>
          </a:p>
          <a:p>
            <a:pPr fontAlgn="base">
              <a:buNone/>
            </a:pPr>
            <a:r>
              <a:rPr lang="en-US" dirty="0" smtClean="0"/>
              <a:t> </a:t>
            </a:r>
          </a:p>
          <a:p>
            <a:pPr fontAlgn="base">
              <a:buNone/>
            </a:pPr>
            <a:r>
              <a:rPr lang="en-US" dirty="0" smtClean="0"/>
              <a:t>   Financial aid is possible for families that can't afford the tuition.  Please talk to us if you need this aid. </a:t>
            </a:r>
          </a:p>
          <a:p>
            <a:pPr fontAlgn="base">
              <a:buNone/>
            </a:pPr>
            <a:r>
              <a:rPr lang="en-US" dirty="0" smtClean="0"/>
              <a:t> </a:t>
            </a:r>
          </a:p>
          <a:p>
            <a:pPr fontAlgn="base">
              <a:buNone/>
            </a:pPr>
            <a:r>
              <a:rPr lang="en-US" dirty="0" smtClean="0"/>
              <a:t>   This price includes a wholesome, organic, and plant based snack.</a:t>
            </a:r>
          </a:p>
          <a:p>
            <a:pPr fontAlgn="base">
              <a:buNone/>
            </a:pPr>
            <a:r>
              <a:rPr lang="en-US" dirty="0" smtClean="0"/>
              <a:t>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Our philosophy</a:t>
            </a:r>
            <a:endParaRPr lang="en-US" dirty="0"/>
          </a:p>
        </p:txBody>
      </p:sp>
      <p:sp>
        <p:nvSpPr>
          <p:cNvPr id="3" name="Content Placeholder 2"/>
          <p:cNvSpPr>
            <a:spLocks noGrp="1"/>
          </p:cNvSpPr>
          <p:nvPr>
            <p:ph idx="1"/>
          </p:nvPr>
        </p:nvSpPr>
        <p:spPr/>
        <p:txBody>
          <a:bodyPr>
            <a:normAutofit lnSpcReduction="10000"/>
          </a:bodyPr>
          <a:lstStyle/>
          <a:p>
            <a:r>
              <a:rPr lang="en-US" dirty="0" smtClean="0"/>
              <a:t>Children come with different gifts and talents, different backgrounds and abilities of  learning, with various interests and passions.</a:t>
            </a:r>
          </a:p>
          <a:p>
            <a:r>
              <a:rPr lang="en-US" dirty="0" smtClean="0"/>
              <a:t>We want to give them the opportunity to be successful by nurturing, encouraging, guiding and supporting their uniqueness and not make them conform and lose who they really are.</a:t>
            </a:r>
          </a:p>
          <a:p>
            <a:r>
              <a:rPr lang="en-US" dirty="0" smtClean="0"/>
              <a:t>Their emotional, physical, and mental excellence is as important to us as their academic excellence.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Our philosophy</a:t>
            </a:r>
            <a:endParaRPr lang="en-US" dirty="0"/>
          </a:p>
        </p:txBody>
      </p:sp>
      <p:sp>
        <p:nvSpPr>
          <p:cNvPr id="3" name="Content Placeholder 2"/>
          <p:cNvSpPr>
            <a:spLocks noGrp="1"/>
          </p:cNvSpPr>
          <p:nvPr>
            <p:ph idx="1"/>
          </p:nvPr>
        </p:nvSpPr>
        <p:spPr/>
        <p:txBody>
          <a:bodyPr>
            <a:normAutofit fontScale="92500"/>
          </a:bodyPr>
          <a:lstStyle/>
          <a:p>
            <a:r>
              <a:rPr lang="en-US" dirty="0" smtClean="0"/>
              <a:t>We are part of nature even though we have managed so well to disconnect from it.  We will bring back this awareness and all the teachings that come with that.</a:t>
            </a:r>
          </a:p>
          <a:p>
            <a:r>
              <a:rPr lang="en-US" dirty="0" smtClean="0"/>
              <a:t>We want our students to love learning, to be curious, to explore, to investigate, to be challenged, to be critical thinkers, to think for themselves, to be creative, to have fun learning and to evolve in all areas of their being.</a:t>
            </a:r>
          </a:p>
          <a:p>
            <a:r>
              <a:rPr lang="en-US" dirty="0" smtClean="0"/>
              <a:t>We will consciously assist them to develop both sides of their brain for critical as well as creative thinking.</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Standards and Curriculum </a:t>
            </a:r>
            <a:endParaRPr lang="en-US" dirty="0"/>
          </a:p>
        </p:txBody>
      </p:sp>
      <p:sp>
        <p:nvSpPr>
          <p:cNvPr id="3" name="Content Placeholder 2"/>
          <p:cNvSpPr>
            <a:spLocks noGrp="1"/>
          </p:cNvSpPr>
          <p:nvPr>
            <p:ph idx="1"/>
          </p:nvPr>
        </p:nvSpPr>
        <p:spPr/>
        <p:txBody>
          <a:bodyPr/>
          <a:lstStyle/>
          <a:p>
            <a:r>
              <a:rPr lang="en-US" dirty="0" smtClean="0"/>
              <a:t>Standards are expectations, statements, they define what is to be learned by the end of the school year.  </a:t>
            </a:r>
          </a:p>
          <a:p>
            <a:r>
              <a:rPr lang="en-US" dirty="0" smtClean="0"/>
              <a:t>Curriculum includes many resources: activities, projects, lessons, units, assessments, books.  It’s the detailed plan for day to day teaching.</a:t>
            </a:r>
          </a:p>
          <a:p>
            <a:r>
              <a:rPr lang="en-US" dirty="0" smtClean="0"/>
              <a:t>Standards are the end. Curriculum is the means.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Our standards</a:t>
            </a:r>
            <a:endParaRPr lang="en-US" dirty="0"/>
          </a:p>
        </p:txBody>
      </p:sp>
      <p:sp>
        <p:nvSpPr>
          <p:cNvPr id="3" name="Content Placeholder 2"/>
          <p:cNvSpPr>
            <a:spLocks noGrp="1"/>
          </p:cNvSpPr>
          <p:nvPr>
            <p:ph idx="1"/>
          </p:nvPr>
        </p:nvSpPr>
        <p:spPr/>
        <p:txBody>
          <a:bodyPr/>
          <a:lstStyle/>
          <a:p>
            <a:r>
              <a:rPr lang="en-US" dirty="0" smtClean="0"/>
              <a:t>We are aware of the Common Core educational standards.  However, we are not going to be defined or limited by those standards.</a:t>
            </a:r>
          </a:p>
          <a:p>
            <a:r>
              <a:rPr lang="en-US" dirty="0" smtClean="0"/>
              <a:t>We will also follow our own standards that are in alignment with our vision and mission.</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pPr algn="ctr"/>
            <a:r>
              <a:rPr lang="en-US" dirty="0" smtClean="0"/>
              <a:t>Our curriculum</a:t>
            </a:r>
            <a:endParaRPr lang="en-US" dirty="0"/>
          </a:p>
        </p:txBody>
      </p:sp>
      <p:sp>
        <p:nvSpPr>
          <p:cNvPr id="3" name="Content Placeholder 2"/>
          <p:cNvSpPr>
            <a:spLocks noGrp="1"/>
          </p:cNvSpPr>
          <p:nvPr>
            <p:ph idx="1"/>
          </p:nvPr>
        </p:nvSpPr>
        <p:spPr>
          <a:xfrm>
            <a:off x="304800" y="1143000"/>
            <a:ext cx="7696200" cy="5477184"/>
          </a:xfrm>
        </p:spPr>
        <p:txBody>
          <a:bodyPr>
            <a:normAutofit fontScale="92500" lnSpcReduction="10000"/>
          </a:bodyPr>
          <a:lstStyle/>
          <a:p>
            <a:r>
              <a:rPr lang="en-US" dirty="0" smtClean="0"/>
              <a:t>Hands – On Experiential Learning</a:t>
            </a:r>
          </a:p>
          <a:p>
            <a:pPr>
              <a:buNone/>
            </a:pPr>
            <a:r>
              <a:rPr lang="en-US" dirty="0" smtClean="0"/>
              <a:t>   Our students will be learning what is appropriate for their age through real-life applications, through projects that will help them: </a:t>
            </a:r>
          </a:p>
          <a:p>
            <a:pPr>
              <a:buNone/>
            </a:pPr>
            <a:r>
              <a:rPr lang="en-US" dirty="0" smtClean="0"/>
              <a:t>1. acquire skills that they can use in their daily life.</a:t>
            </a:r>
          </a:p>
          <a:p>
            <a:pPr>
              <a:buNone/>
            </a:pPr>
            <a:r>
              <a:rPr lang="en-US" dirty="0" smtClean="0"/>
              <a:t>2. use both their critical and their creative thinking.</a:t>
            </a:r>
          </a:p>
          <a:p>
            <a:pPr marL="514350" indent="-514350">
              <a:buNone/>
            </a:pPr>
            <a:r>
              <a:rPr lang="en-US" dirty="0" smtClean="0"/>
              <a:t>3. not only use their mind but also their body, their hands, and their heart by being passionate and having fun while doing it. Research shows that this is how students learn best.</a:t>
            </a:r>
          </a:p>
          <a:p>
            <a:pPr marL="514350" indent="-514350">
              <a:buNone/>
            </a:pPr>
            <a:r>
              <a:rPr lang="en-US" dirty="0" smtClean="0"/>
              <a:t>4.  acquire knowledge, information, and skills from different subjects and disciplines in projects that are related to their lives, their world and that they will remember and that will make sense to them.</a:t>
            </a:r>
          </a:p>
          <a:p>
            <a:pPr marL="514350" indent="-514350">
              <a:buAutoNum type="arabicPeriod" startAt="3"/>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normAutofit/>
          </a:bodyPr>
          <a:lstStyle/>
          <a:p>
            <a:pPr algn="ctr"/>
            <a:r>
              <a:rPr lang="en-US" dirty="0" smtClean="0"/>
              <a:t>Curriculum</a:t>
            </a:r>
            <a:endParaRPr lang="en-US" dirty="0"/>
          </a:p>
        </p:txBody>
      </p:sp>
      <p:sp>
        <p:nvSpPr>
          <p:cNvPr id="3" name="Content Placeholder 2"/>
          <p:cNvSpPr>
            <a:spLocks noGrp="1"/>
          </p:cNvSpPr>
          <p:nvPr>
            <p:ph idx="1"/>
          </p:nvPr>
        </p:nvSpPr>
        <p:spPr>
          <a:xfrm>
            <a:off x="381000" y="1076016"/>
            <a:ext cx="7924800" cy="5781984"/>
          </a:xfrm>
        </p:spPr>
        <p:txBody>
          <a:bodyPr>
            <a:normAutofit fontScale="92500" lnSpcReduction="20000"/>
          </a:bodyPr>
          <a:lstStyle/>
          <a:p>
            <a:r>
              <a:rPr lang="en-US" dirty="0" smtClean="0"/>
              <a:t>For example, in building a solar oven, students can learn:</a:t>
            </a:r>
          </a:p>
          <a:p>
            <a:pPr>
              <a:buFontTx/>
              <a:buChar char="-"/>
            </a:pPr>
            <a:r>
              <a:rPr lang="en-US" dirty="0" smtClean="0"/>
              <a:t>Math </a:t>
            </a:r>
          </a:p>
          <a:p>
            <a:pPr>
              <a:buFontTx/>
              <a:buChar char="-"/>
            </a:pPr>
            <a:r>
              <a:rPr lang="en-US" dirty="0" smtClean="0"/>
              <a:t>Science</a:t>
            </a:r>
          </a:p>
          <a:p>
            <a:pPr>
              <a:buFontTx/>
              <a:buChar char="-"/>
            </a:pPr>
            <a:r>
              <a:rPr lang="en-US" dirty="0" smtClean="0"/>
              <a:t>Literacy</a:t>
            </a:r>
          </a:p>
          <a:p>
            <a:pPr>
              <a:buNone/>
            </a:pPr>
            <a:r>
              <a:rPr lang="en-US" dirty="0" smtClean="0"/>
              <a:t>	-Writing or drawing the steps of the project</a:t>
            </a:r>
          </a:p>
          <a:p>
            <a:pPr>
              <a:buNone/>
            </a:pPr>
            <a:r>
              <a:rPr lang="en-US" dirty="0" smtClean="0"/>
              <a:t>	-explaining orally the process of building the solar oven, benefits etc.</a:t>
            </a:r>
          </a:p>
          <a:p>
            <a:pPr>
              <a:buFontTx/>
              <a:buChar char="-"/>
            </a:pPr>
            <a:r>
              <a:rPr lang="en-US" dirty="0" smtClean="0"/>
              <a:t>Listening and following instructions</a:t>
            </a:r>
          </a:p>
          <a:p>
            <a:pPr>
              <a:buFontTx/>
              <a:buChar char="-"/>
            </a:pPr>
            <a:r>
              <a:rPr lang="en-US" dirty="0" smtClean="0"/>
              <a:t>Social skills of collaboration and co-creation</a:t>
            </a:r>
          </a:p>
          <a:p>
            <a:pPr>
              <a:buFontTx/>
              <a:buChar char="-"/>
            </a:pPr>
            <a:r>
              <a:rPr lang="en-US" dirty="0" smtClean="0"/>
              <a:t>Imagination and creativity</a:t>
            </a:r>
          </a:p>
          <a:p>
            <a:pPr>
              <a:buFontTx/>
              <a:buChar char="-"/>
            </a:pPr>
            <a:r>
              <a:rPr lang="en-US" dirty="0" smtClean="0"/>
              <a:t>Increase of self - esteem and sense of accomplishment</a:t>
            </a:r>
          </a:p>
          <a:p>
            <a:pPr>
              <a:buFontTx/>
              <a:buChar char="-"/>
            </a:pPr>
            <a:r>
              <a:rPr lang="en-US" dirty="0" smtClean="0"/>
              <a:t>Patience and persistence</a:t>
            </a:r>
          </a:p>
          <a:p>
            <a:pPr>
              <a:buFontTx/>
              <a:buChar char="-"/>
            </a:pPr>
            <a:r>
              <a:rPr lang="en-US" dirty="0" smtClean="0"/>
              <a:t>Sustainability</a:t>
            </a:r>
          </a:p>
          <a:p>
            <a:pPr>
              <a:buFontTx/>
              <a:buChar char="-"/>
            </a:pPr>
            <a:r>
              <a:rPr lang="en-US" dirty="0" smtClean="0"/>
              <a:t>Cooking</a:t>
            </a:r>
          </a:p>
          <a:p>
            <a:pPr>
              <a:buFontTx/>
              <a:buChar char="-"/>
            </a:pPr>
            <a:endParaRPr lang="en-US" dirty="0" smtClean="0"/>
          </a:p>
          <a:p>
            <a:pPr>
              <a:buFontTx/>
              <a:buChar char="-"/>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curriculum</a:t>
            </a:r>
            <a:endParaRPr lang="en-US" dirty="0"/>
          </a:p>
        </p:txBody>
      </p:sp>
      <p:sp>
        <p:nvSpPr>
          <p:cNvPr id="3" name="Content Placeholder 2"/>
          <p:cNvSpPr>
            <a:spLocks noGrp="1"/>
          </p:cNvSpPr>
          <p:nvPr>
            <p:ph idx="1"/>
          </p:nvPr>
        </p:nvSpPr>
        <p:spPr/>
        <p:txBody>
          <a:bodyPr/>
          <a:lstStyle/>
          <a:p>
            <a:r>
              <a:rPr lang="en-US" dirty="0" smtClean="0"/>
              <a:t>Since students learn in different ways and since the best way of learning is a combination of various mediums, we will use them all to teach: Visually, Auditory, Kinesthetically.</a:t>
            </a:r>
          </a:p>
          <a:p>
            <a:pPr>
              <a:buNone/>
            </a:pPr>
            <a:endParaRPr lang="en-US" dirty="0" smtClean="0"/>
          </a:p>
          <a:p>
            <a:pPr>
              <a:buNone/>
            </a:pPr>
            <a:r>
              <a:rPr lang="en-US" dirty="0" smtClean="0"/>
              <a:t>If we see it, hear it, say it, and feel it in our body, it will stay.</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3405</TotalTime>
  <Words>2387</Words>
  <Application>Microsoft Office PowerPoint</Application>
  <PresentationFormat>On-screen Show (4:3)</PresentationFormat>
  <Paragraphs>126</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Opulent</vt:lpstr>
      <vt:lpstr>Slide 1</vt:lpstr>
      <vt:lpstr>Lawrence School of Love</vt:lpstr>
      <vt:lpstr>Our philosophy</vt:lpstr>
      <vt:lpstr>Our philosophy</vt:lpstr>
      <vt:lpstr>Standards and Curriculum </vt:lpstr>
      <vt:lpstr>Our standards</vt:lpstr>
      <vt:lpstr>Our curriculum</vt:lpstr>
      <vt:lpstr>Curriculum</vt:lpstr>
      <vt:lpstr>curriculum</vt:lpstr>
      <vt:lpstr>Teaching through the arts</vt:lpstr>
      <vt:lpstr>Teaching through the arts</vt:lpstr>
      <vt:lpstr>Teaching through the arts</vt:lpstr>
      <vt:lpstr>Emotional intelligence and balance, and mental well-being</vt:lpstr>
      <vt:lpstr>Yoga, breathing practices, guided meditation</vt:lpstr>
      <vt:lpstr>nature</vt:lpstr>
      <vt:lpstr>nature</vt:lpstr>
      <vt:lpstr>nature</vt:lpstr>
      <vt:lpstr>food</vt:lpstr>
      <vt:lpstr>Learning through playing</vt:lpstr>
      <vt:lpstr>Learning through playing</vt:lpstr>
      <vt:lpstr>Incorporating the arts</vt:lpstr>
      <vt:lpstr>The italian language</vt:lpstr>
      <vt:lpstr>Our vibrational world</vt:lpstr>
      <vt:lpstr>Our vibrational world</vt:lpstr>
      <vt:lpstr>Our vibrational world</vt:lpstr>
      <vt:lpstr>Learning through volunteering</vt:lpstr>
      <vt:lpstr>Tuition and fees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Lawrence School of Love</dc:title>
  <dc:creator>Nick</dc:creator>
  <cp:lastModifiedBy>Nick</cp:lastModifiedBy>
  <cp:revision>205</cp:revision>
  <dcterms:created xsi:type="dcterms:W3CDTF">2015-06-07T19:40:47Z</dcterms:created>
  <dcterms:modified xsi:type="dcterms:W3CDTF">2015-06-16T02:55:20Z</dcterms:modified>
</cp:coreProperties>
</file>